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7" r:id="rId4"/>
    <p:sldId id="268" r:id="rId5"/>
    <p:sldId id="260" r:id="rId6"/>
    <p:sldId id="272" r:id="rId7"/>
    <p:sldId id="279" r:id="rId8"/>
    <p:sldId id="271" r:id="rId9"/>
    <p:sldId id="281" r:id="rId10"/>
    <p:sldId id="282" r:id="rId11"/>
    <p:sldId id="283" r:id="rId12"/>
    <p:sldId id="273" r:id="rId13"/>
    <p:sldId id="274" r:id="rId14"/>
    <p:sldId id="284" r:id="rId15"/>
    <p:sldId id="285" r:id="rId16"/>
    <p:sldId id="286" r:id="rId17"/>
    <p:sldId id="287" r:id="rId18"/>
    <p:sldId id="276" r:id="rId19"/>
    <p:sldId id="275" r:id="rId20"/>
    <p:sldId id="269" r:id="rId2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C1DEC-BEE5-44FD-8343-49F6CD6ED405}" v="11" dt="2023-09-14T09:07:13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2279" autoAdjust="0"/>
  </p:normalViewPr>
  <p:slideViewPr>
    <p:cSldViewPr snapToGrid="0">
      <p:cViewPr varScale="1">
        <p:scale>
          <a:sx n="43" d="100"/>
          <a:sy n="43" d="100"/>
        </p:scale>
        <p:origin x="21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651B7-3C53-4253-8789-8A6D788BE9F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A4210-9790-4CF1-80B3-9AF5EA2F0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7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0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2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0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4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34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19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3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3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5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0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9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1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A4210-9790-4CF1-80B3-9AF5EA2F00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E8A-4673-42A7-B843-C22182D24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3AE6D-54E9-43C4-B1D1-C3D0D071A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CB875-4BFE-4276-A4C7-B8E218BB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ADAE6-8218-4C2F-AC31-CAEB0D77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E21F-6F53-4423-A57C-DB9A7F45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128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1C19-415C-48BB-9F03-2AB447B6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83537-FB93-406C-BD9C-9C81A3BA1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3579D-EA7C-4484-A2FC-E8D1FE4D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7BD6-AAD3-41EC-9F62-374E60B5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9CB11-D802-4F66-BCB2-B2D84462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234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D25-4567-465F-A894-D28A51BE3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939B1-D4B9-41B7-9EA7-660324DC0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4A96E-9016-4D57-81B7-CA7461DE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46153-49EC-4314-9D94-7C3CBF80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AFAE-7BF9-43EB-9814-CEA325EA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36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D54-84D1-412C-B812-57F7345D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3078-D278-4E7F-AD1B-848FB4EF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FB083-14D2-4C12-B47D-BE251153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20BB-040F-4F0D-B771-F2A79436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190F-C69D-436A-A443-AF0B4FAB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535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68D6-D89D-4AC3-A68B-2AAE0930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E1326-2EE2-4C8C-8C0D-1E5C55E2E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222B-1D75-4BE2-AC68-327D2F81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632F-DB61-4786-8E34-ABA4AEDC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0E379-FE5D-4AAB-A88F-AEA81AD5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0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15A-BD0F-4779-8DBD-70AD0184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60A6-7D95-45CA-A5AA-4B47D4A47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59CF8-F6C7-43A9-939F-75AB901C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51A02-0B91-4F4C-A727-33D35A0F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1089-A3DD-4B40-837D-8D1DC635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50C80-8EE7-40CE-8B24-3131D40A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47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78F-38C6-44DE-BB10-391D06C3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C9B8-84C9-45FC-A077-16101572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C0289-ACFC-4D6F-9B2B-A40EA7C30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04950-ABFB-4089-B1E1-274F01CB1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EC3BA-C0DC-4EC4-8562-95EE56710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3BDA-4FDC-4931-B816-96913944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3C454-4349-491D-8774-072D443A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6231B-371E-4049-A75C-CAFBB166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470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B2E7-2F7C-4BCD-B0B0-1AEDE757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58D31-8A50-4084-95D6-29F0DF3F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D3675-4450-4F24-99CA-86AF19C6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7F25-19D0-4797-A6FC-C0277B6D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567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6D754-2CAA-4679-8C8E-13178262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A348D-C614-4E5D-A5CD-6BCCAA66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9D6FB-E9CC-4D3D-9E99-A7CC95D5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816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83BC-0B2F-4D66-A476-129B8D3A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F242-FBED-4269-952F-D8D81176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DF6DF-3005-4B41-A905-996393003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8764-9850-4291-8A72-C2E34DF4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B891-FFAA-4CB9-9278-B46CE1CA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675A-CCE5-4D0C-8A0C-4991846E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748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F6A6-4F3B-46AA-81FF-D6F667AB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F53F1-FF7F-4538-94C5-D1806594C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CBE5B-B817-4DCC-A24E-7C1DA954A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8DE6C-AF15-4E44-8432-41C53ECD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DF4F6-2BAA-454C-B8AB-B84E83C1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D03E9-90BE-4E4A-A02F-943C89E4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921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3BE7B-5B63-4315-8685-8CFE91FD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EAA2F-AEFF-4A51-B0FC-EC97F6BE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0CE18-CE03-403A-B984-E1965DB33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44878-AA0B-48FA-BC3F-4E51D929126F}" type="datetimeFigureOut">
              <a:rPr lang="he-IL" smtClean="0"/>
              <a:t>ג'/תשרי/תשפ"ד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CBE3-AA57-4373-B4E5-110079FDA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05C5-7546-4379-8212-0BDCE89FA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7303D-6B21-498A-A312-44634CD7E21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463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21stcentech.com/peter-diamandis-brain-machine-interfac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types.brain-map.org/data?donor__species=Mus%20muscul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4397-FC84-4116-8AA9-5EB698BD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1789" y="686330"/>
            <a:ext cx="4168333" cy="29966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>
                <a:effectLst/>
                <a:latin typeface="+mn-lt"/>
              </a:rPr>
              <a:t>Classification of Neurons and their Function in Biological Networks</a:t>
            </a:r>
            <a:br>
              <a:rPr lang="en-US" sz="3600" b="1" dirty="0">
                <a:effectLst/>
                <a:latin typeface="+mn-lt"/>
              </a:rPr>
            </a:br>
            <a:br>
              <a:rPr lang="en-US" sz="3600" b="1" dirty="0">
                <a:effectLst/>
                <a:latin typeface="+mn-lt"/>
              </a:rPr>
            </a:br>
            <a:endParaRPr lang="en-US" sz="36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529A3-DD38-4FE0-8184-2B5D4AC36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8724" y="3333136"/>
            <a:ext cx="4374462" cy="28385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/>
              </a:rPr>
              <a:t>Final Project-Applied Data Science 2023</a:t>
            </a:r>
          </a:p>
          <a:p>
            <a:endParaRPr lang="en-US" sz="1400" b="0" dirty="0">
              <a:effectLst/>
            </a:endParaRPr>
          </a:p>
          <a:p>
            <a:br>
              <a:rPr lang="en-US" sz="1400" b="0" dirty="0">
                <a:effectLst/>
              </a:rPr>
            </a:br>
            <a:r>
              <a:rPr lang="en-US" sz="1800" dirty="0" err="1">
                <a:effectLst/>
              </a:rPr>
              <a:t>Liran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Kalderon</a:t>
            </a:r>
            <a:endParaRPr lang="en-US" sz="1800" dirty="0"/>
          </a:p>
          <a:p>
            <a:r>
              <a:rPr lang="en-US" sz="1800" dirty="0">
                <a:effectLst/>
              </a:rPr>
              <a:t>Avia Ben </a:t>
            </a:r>
            <a:r>
              <a:rPr lang="en-US" sz="1800" dirty="0" err="1">
                <a:effectLst/>
              </a:rPr>
              <a:t>Zvi</a:t>
            </a:r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Dafna Levenberg</a:t>
            </a:r>
            <a:br>
              <a:rPr lang="en-US" sz="1200" dirty="0">
                <a:effectLst/>
              </a:rPr>
            </a:br>
            <a:endParaRPr lang="en-US" sz="1400" dirty="0"/>
          </a:p>
        </p:txBody>
      </p:sp>
      <p:pic>
        <p:nvPicPr>
          <p:cNvPr id="4" name="Picture 4" descr="active neurons brain connections nervous system anatomy Stock Illustration  | Adobe Stock">
            <a:extLst>
              <a:ext uri="{FF2B5EF4-FFF2-40B4-BE49-F238E27FC236}">
                <a16:creationId xmlns:a16="http://schemas.microsoft.com/office/drawing/2014/main" id="{57E71A55-2418-147D-378E-FB310BB9E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"/>
          <a:stretch/>
        </p:blipFill>
        <p:spPr bwMode="auto">
          <a:xfrm>
            <a:off x="20" y="10"/>
            <a:ext cx="670972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2">
            <a:extLst>
              <a:ext uri="{FF2B5EF4-FFF2-40B4-BE49-F238E27FC236}">
                <a16:creationId xmlns:a16="http://schemas.microsoft.com/office/drawing/2014/main" id="{780C4553-5AA5-ABAD-A86E-A9DB53A5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48068" y="0"/>
            <a:ext cx="123362" cy="6858000"/>
            <a:chOff x="12068638" y="0"/>
            <a:chExt cx="12336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314F52-50BF-91A2-1CE5-F6BA35C94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F5C556E2-7688-DAC5-DDA8-DE5C3BE8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554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Correlations in the data- with the label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95A6D-01E3-71B2-CEBF-EE604191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3" y="2311760"/>
            <a:ext cx="6279969" cy="223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5FBB7-30CF-9067-DAA7-D623FF70B11B}"/>
              </a:ext>
            </a:extLst>
          </p:cNvPr>
          <p:cNvSpPr txBox="1"/>
          <p:nvPr/>
        </p:nvSpPr>
        <p:spPr>
          <a:xfrm>
            <a:off x="566621" y="45462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</a:t>
            </a:r>
            <a:r>
              <a:rPr lang="en-US" sz="1600" b="0" dirty="0">
                <a:solidFill>
                  <a:srgbClr val="000000"/>
                </a:solidFill>
                <a:effectLst/>
              </a:rPr>
              <a:t>istributions of the features based on their label ('neurotransmitter’)</a:t>
            </a:r>
          </a:p>
          <a:p>
            <a:pPr algn="ctr"/>
            <a:r>
              <a:rPr lang="en-US" sz="1600" b="0" dirty="0">
                <a:solidFill>
                  <a:srgbClr val="000000"/>
                </a:solidFill>
                <a:effectLst/>
              </a:rPr>
              <a:t>Most features are not normally distributed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5EAE8E-A081-8432-3E52-44E1FEE4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696" y="1834911"/>
            <a:ext cx="3414056" cy="3878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1C746-B311-3FCE-E374-135BC345AB9B}"/>
              </a:ext>
            </a:extLst>
          </p:cNvPr>
          <p:cNvSpPr txBox="1"/>
          <p:nvPr/>
        </p:nvSpPr>
        <p:spPr>
          <a:xfrm>
            <a:off x="6915408" y="5713827"/>
            <a:ext cx="4326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Mann-Whitney test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Results with p-value&gt;0.05 are presented</a:t>
            </a:r>
            <a:endParaRPr lang="en-US" sz="16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17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Feature importance- SHAP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2FA5641-7575-A6BD-033F-E9F128A0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628" y="0"/>
            <a:ext cx="3444411" cy="6858000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8810967-46B1-69DF-1D0E-033BEE60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91" y="1895439"/>
            <a:ext cx="4064458" cy="201739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E29BED95-0F09-4D9B-E93E-FA760C88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224" y="1838562"/>
            <a:ext cx="2758834" cy="3134478"/>
          </a:xfrm>
          <a:prstGeom prst="rect">
            <a:avLst/>
          </a:prstGeom>
        </p:spPr>
      </p:pic>
      <p:grpSp>
        <p:nvGrpSpPr>
          <p:cNvPr id="8" name="Group 53">
            <a:extLst>
              <a:ext uri="{FF2B5EF4-FFF2-40B4-BE49-F238E27FC236}">
                <a16:creationId xmlns:a16="http://schemas.microsoft.com/office/drawing/2014/main" id="{452E0E66-3629-1349-942D-F31E6019C381}"/>
              </a:ext>
            </a:extLst>
          </p:cNvPr>
          <p:cNvGrpSpPr/>
          <p:nvPr/>
        </p:nvGrpSpPr>
        <p:grpSpPr>
          <a:xfrm>
            <a:off x="7798826" y="1"/>
            <a:ext cx="3414056" cy="6857999"/>
            <a:chOff x="0" y="0"/>
            <a:chExt cx="2781935" cy="5539740"/>
          </a:xfrm>
        </p:grpSpPr>
        <p:grpSp>
          <p:nvGrpSpPr>
            <p:cNvPr id="10" name="Group 39">
              <a:extLst>
                <a:ext uri="{FF2B5EF4-FFF2-40B4-BE49-F238E27FC236}">
                  <a16:creationId xmlns:a16="http://schemas.microsoft.com/office/drawing/2014/main" id="{DA95D13E-D996-6E29-8F5E-215E7E4B85E8}"/>
                </a:ext>
              </a:extLst>
            </p:cNvPr>
            <p:cNvGrpSpPr/>
            <p:nvPr/>
          </p:nvGrpSpPr>
          <p:grpSpPr>
            <a:xfrm>
              <a:off x="0" y="0"/>
              <a:ext cx="2781935" cy="5539740"/>
              <a:chOff x="0" y="0"/>
              <a:chExt cx="2781935" cy="5539740"/>
            </a:xfrm>
          </p:grpSpPr>
          <p:pic>
            <p:nvPicPr>
              <p:cNvPr id="20" name="Picture 4" descr="A blue and white bar graph&#10;&#10;Description automatically generated">
                <a:extLst>
                  <a:ext uri="{FF2B5EF4-FFF2-40B4-BE49-F238E27FC236}">
                    <a16:creationId xmlns:a16="http://schemas.microsoft.com/office/drawing/2014/main" id="{981EB03F-ED95-1251-F823-9411DC895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781935" cy="5539740"/>
              </a:xfrm>
              <a:prstGeom prst="rect">
                <a:avLst/>
              </a:prstGeom>
            </p:spPr>
          </p:pic>
          <p:cxnSp>
            <p:nvCxnSpPr>
              <p:cNvPr id="21" name="Straight Connector 12">
                <a:extLst>
                  <a:ext uri="{FF2B5EF4-FFF2-40B4-BE49-F238E27FC236}">
                    <a16:creationId xmlns:a16="http://schemas.microsoft.com/office/drawing/2014/main" id="{E0D82BF7-DE2C-5C2B-0397-E88CE3049188}"/>
                  </a:ext>
                </a:extLst>
              </p:cNvPr>
              <p:cNvCxnSpPr/>
              <p:nvPr/>
            </p:nvCxnSpPr>
            <p:spPr>
              <a:xfrm>
                <a:off x="448574" y="5236234"/>
                <a:ext cx="727923" cy="4527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0">
                <a:extLst>
                  <a:ext uri="{FF2B5EF4-FFF2-40B4-BE49-F238E27FC236}">
                    <a16:creationId xmlns:a16="http://schemas.microsoft.com/office/drawing/2014/main" id="{A2B2301B-759D-CCEE-6DD2-0A1FABF373AD}"/>
                  </a:ext>
                </a:extLst>
              </p:cNvPr>
              <p:cNvCxnSpPr/>
              <p:nvPr/>
            </p:nvCxnSpPr>
            <p:spPr>
              <a:xfrm>
                <a:off x="992038" y="3709359"/>
                <a:ext cx="174936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04EABA-B175-49D1-C924-E59BD59733F1}"/>
                  </a:ext>
                </a:extLst>
              </p:cNvPr>
              <p:cNvCxnSpPr/>
              <p:nvPr/>
            </p:nvCxnSpPr>
            <p:spPr>
              <a:xfrm>
                <a:off x="733245" y="4615132"/>
                <a:ext cx="480044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30">
                <a:extLst>
                  <a:ext uri="{FF2B5EF4-FFF2-40B4-BE49-F238E27FC236}">
                    <a16:creationId xmlns:a16="http://schemas.microsoft.com/office/drawing/2014/main" id="{BD7F2EB2-04BC-D554-C6F7-E2B2778E2958}"/>
                  </a:ext>
                </a:extLst>
              </p:cNvPr>
              <p:cNvCxnSpPr/>
              <p:nvPr/>
            </p:nvCxnSpPr>
            <p:spPr>
              <a:xfrm flipV="1">
                <a:off x="17253" y="2311879"/>
                <a:ext cx="1191961" cy="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4515FB2D-A769-D63F-D4FD-EF9FF9FCD401}"/>
                </a:ext>
              </a:extLst>
            </p:cNvPr>
            <p:cNvCxnSpPr/>
            <p:nvPr/>
          </p:nvCxnSpPr>
          <p:spPr>
            <a:xfrm>
              <a:off x="718835" y="2574063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>
              <a:extLst>
                <a:ext uri="{FF2B5EF4-FFF2-40B4-BE49-F238E27FC236}">
                  <a16:creationId xmlns:a16="http://schemas.microsoft.com/office/drawing/2014/main" id="{94A60C4E-8EC3-F135-C241-4941AEA80FDB}"/>
                </a:ext>
              </a:extLst>
            </p:cNvPr>
            <p:cNvCxnSpPr/>
            <p:nvPr/>
          </p:nvCxnSpPr>
          <p:spPr>
            <a:xfrm>
              <a:off x="718835" y="3081476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">
              <a:extLst>
                <a:ext uri="{FF2B5EF4-FFF2-40B4-BE49-F238E27FC236}">
                  <a16:creationId xmlns:a16="http://schemas.microsoft.com/office/drawing/2014/main" id="{F5EB278D-FB64-0555-C28D-419D904E447F}"/>
                </a:ext>
              </a:extLst>
            </p:cNvPr>
            <p:cNvCxnSpPr/>
            <p:nvPr/>
          </p:nvCxnSpPr>
          <p:spPr>
            <a:xfrm>
              <a:off x="750548" y="4603714"/>
              <a:ext cx="4699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1">
              <a:extLst>
                <a:ext uri="{FF2B5EF4-FFF2-40B4-BE49-F238E27FC236}">
                  <a16:creationId xmlns:a16="http://schemas.microsoft.com/office/drawing/2014/main" id="{ADA12F6F-186A-CC3F-C30A-054C4D6F7F28}"/>
                </a:ext>
              </a:extLst>
            </p:cNvPr>
            <p:cNvCxnSpPr/>
            <p:nvPr/>
          </p:nvCxnSpPr>
          <p:spPr>
            <a:xfrm>
              <a:off x="808689" y="4735852"/>
              <a:ext cx="385331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7">
              <a:extLst>
                <a:ext uri="{FF2B5EF4-FFF2-40B4-BE49-F238E27FC236}">
                  <a16:creationId xmlns:a16="http://schemas.microsoft.com/office/drawing/2014/main" id="{7C46796F-FF64-B15B-AB5D-CA1BED8F6C36}"/>
                </a:ext>
              </a:extLst>
            </p:cNvPr>
            <p:cNvCxnSpPr/>
            <p:nvPr/>
          </p:nvCxnSpPr>
          <p:spPr>
            <a:xfrm>
              <a:off x="650123" y="4217869"/>
              <a:ext cx="5626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E71A6406-0385-E8E4-DA5B-999FC7A96508}"/>
                </a:ext>
              </a:extLst>
            </p:cNvPr>
            <p:cNvCxnSpPr/>
            <p:nvPr/>
          </p:nvCxnSpPr>
          <p:spPr>
            <a:xfrm>
              <a:off x="576125" y="3837309"/>
              <a:ext cx="61481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8">
              <a:extLst>
                <a:ext uri="{FF2B5EF4-FFF2-40B4-BE49-F238E27FC236}">
                  <a16:creationId xmlns:a16="http://schemas.microsoft.com/office/drawing/2014/main" id="{7EA4687C-64DD-EC17-5683-3F2C3CC4881A}"/>
                </a:ext>
              </a:extLst>
            </p:cNvPr>
            <p:cNvCxnSpPr/>
            <p:nvPr/>
          </p:nvCxnSpPr>
          <p:spPr>
            <a:xfrm>
              <a:off x="576125" y="2822484"/>
              <a:ext cx="61984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6">
              <a:extLst>
                <a:ext uri="{FF2B5EF4-FFF2-40B4-BE49-F238E27FC236}">
                  <a16:creationId xmlns:a16="http://schemas.microsoft.com/office/drawing/2014/main" id="{918B95E4-B4CF-1BCA-CC3E-D00F416714E4}"/>
                </a:ext>
              </a:extLst>
            </p:cNvPr>
            <p:cNvCxnSpPr/>
            <p:nvPr/>
          </p:nvCxnSpPr>
          <p:spPr>
            <a:xfrm flipV="1">
              <a:off x="195565" y="3462035"/>
              <a:ext cx="101593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7">
              <a:extLst>
                <a:ext uri="{FF2B5EF4-FFF2-40B4-BE49-F238E27FC236}">
                  <a16:creationId xmlns:a16="http://schemas.microsoft.com/office/drawing/2014/main" id="{F78DAEFC-D240-73DA-D88F-1BE4B92F69E4}"/>
                </a:ext>
              </a:extLst>
            </p:cNvPr>
            <p:cNvCxnSpPr/>
            <p:nvPr/>
          </p:nvCxnSpPr>
          <p:spPr>
            <a:xfrm>
              <a:off x="449272" y="5253836"/>
              <a:ext cx="76257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4F2D47B8-0099-81C0-2E36-421AA51950A6}"/>
              </a:ext>
            </a:extLst>
          </p:cNvPr>
          <p:cNvGrpSpPr/>
          <p:nvPr/>
        </p:nvGrpSpPr>
        <p:grpSpPr>
          <a:xfrm>
            <a:off x="741191" y="1884961"/>
            <a:ext cx="4079210" cy="2253902"/>
            <a:chOff x="266175" y="0"/>
            <a:chExt cx="3473312" cy="2400300"/>
          </a:xfrm>
        </p:grpSpPr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FA8F6BEC-D15A-FDA0-B66C-BB55C7CBDE17}"/>
                </a:ext>
              </a:extLst>
            </p:cNvPr>
            <p:cNvGrpSpPr/>
            <p:nvPr/>
          </p:nvGrpSpPr>
          <p:grpSpPr>
            <a:xfrm>
              <a:off x="266175" y="0"/>
              <a:ext cx="3473312" cy="2400300"/>
              <a:chOff x="266175" y="0"/>
              <a:chExt cx="3473312" cy="2400300"/>
            </a:xfrm>
          </p:grpSpPr>
          <p:grpSp>
            <p:nvGrpSpPr>
              <p:cNvPr id="30" name="Group 40">
                <a:extLst>
                  <a:ext uri="{FF2B5EF4-FFF2-40B4-BE49-F238E27FC236}">
                    <a16:creationId xmlns:a16="http://schemas.microsoft.com/office/drawing/2014/main" id="{C6ADA278-35B4-7BDC-B303-E88E8320B96D}"/>
                  </a:ext>
                </a:extLst>
              </p:cNvPr>
              <p:cNvGrpSpPr/>
              <p:nvPr/>
            </p:nvGrpSpPr>
            <p:grpSpPr>
              <a:xfrm>
                <a:off x="266175" y="0"/>
                <a:ext cx="3473312" cy="2400300"/>
                <a:chOff x="266175" y="0"/>
                <a:chExt cx="3473312" cy="2400300"/>
              </a:xfrm>
            </p:grpSpPr>
            <p:pic>
              <p:nvPicPr>
                <p:cNvPr id="36" name="Picture 1">
                  <a:extLst>
                    <a:ext uri="{FF2B5EF4-FFF2-40B4-BE49-F238E27FC236}">
                      <a16:creationId xmlns:a16="http://schemas.microsoft.com/office/drawing/2014/main" id="{0960241B-15B9-63A7-5630-59E5ABD66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52" r="2338"/>
                <a:stretch/>
              </p:blipFill>
              <p:spPr>
                <a:xfrm>
                  <a:off x="266175" y="0"/>
                  <a:ext cx="3473312" cy="2400300"/>
                </a:xfrm>
                <a:prstGeom prst="rect">
                  <a:avLst/>
                </a:prstGeom>
              </p:spPr>
            </p:pic>
            <p:cxnSp>
              <p:nvCxnSpPr>
                <p:cNvPr id="37" name="Straight Connector 14">
                  <a:extLst>
                    <a:ext uri="{FF2B5EF4-FFF2-40B4-BE49-F238E27FC236}">
                      <a16:creationId xmlns:a16="http://schemas.microsoft.com/office/drawing/2014/main" id="{5A52BCB2-5EE8-A776-71EA-0C41A2CD33F5}"/>
                    </a:ext>
                  </a:extLst>
                </p:cNvPr>
                <p:cNvCxnSpPr/>
                <p:nvPr/>
              </p:nvCxnSpPr>
              <p:spPr>
                <a:xfrm flipV="1">
                  <a:off x="1115251" y="338276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15">
                  <a:extLst>
                    <a:ext uri="{FF2B5EF4-FFF2-40B4-BE49-F238E27FC236}">
                      <a16:creationId xmlns:a16="http://schemas.microsoft.com/office/drawing/2014/main" id="{6FEDC099-247A-08B7-DCF1-B79E7396E166}"/>
                    </a:ext>
                  </a:extLst>
                </p:cNvPr>
                <p:cNvCxnSpPr/>
                <p:nvPr/>
              </p:nvCxnSpPr>
              <p:spPr>
                <a:xfrm flipV="1">
                  <a:off x="2505350" y="523270"/>
                  <a:ext cx="757325" cy="560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17">
                  <a:extLst>
                    <a:ext uri="{FF2B5EF4-FFF2-40B4-BE49-F238E27FC236}">
                      <a16:creationId xmlns:a16="http://schemas.microsoft.com/office/drawing/2014/main" id="{27585B55-7881-648F-C2C3-AC346F46FB7C}"/>
                    </a:ext>
                  </a:extLst>
                </p:cNvPr>
                <p:cNvCxnSpPr/>
                <p:nvPr/>
              </p:nvCxnSpPr>
              <p:spPr>
                <a:xfrm flipV="1">
                  <a:off x="2484208" y="708264"/>
                  <a:ext cx="757325" cy="560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23">
                  <a:extLst>
                    <a:ext uri="{FF2B5EF4-FFF2-40B4-BE49-F238E27FC236}">
                      <a16:creationId xmlns:a16="http://schemas.microsoft.com/office/drawing/2014/main" id="{44511A29-E552-51AF-C205-B5741F9105C2}"/>
                    </a:ext>
                  </a:extLst>
                </p:cNvPr>
                <p:cNvCxnSpPr/>
                <p:nvPr/>
              </p:nvCxnSpPr>
              <p:spPr>
                <a:xfrm flipV="1">
                  <a:off x="1109965" y="1078252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4">
                  <a:extLst>
                    <a:ext uri="{FF2B5EF4-FFF2-40B4-BE49-F238E27FC236}">
                      <a16:creationId xmlns:a16="http://schemas.microsoft.com/office/drawing/2014/main" id="{D4D476E9-D8B4-D4C7-382D-112D8DF930B7}"/>
                    </a:ext>
                  </a:extLst>
                </p:cNvPr>
                <p:cNvCxnSpPr/>
                <p:nvPr/>
              </p:nvCxnSpPr>
              <p:spPr>
                <a:xfrm flipV="1">
                  <a:off x="2579348" y="1268532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25">
                  <a:extLst>
                    <a:ext uri="{FF2B5EF4-FFF2-40B4-BE49-F238E27FC236}">
                      <a16:creationId xmlns:a16="http://schemas.microsoft.com/office/drawing/2014/main" id="{FEB9A797-56B1-F1E0-0386-B7E8F1C632EF}"/>
                    </a:ext>
                  </a:extLst>
                </p:cNvPr>
                <p:cNvCxnSpPr/>
                <p:nvPr/>
              </p:nvCxnSpPr>
              <p:spPr>
                <a:xfrm flipV="1">
                  <a:off x="2595205" y="1442955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26">
                  <a:extLst>
                    <a:ext uri="{FF2B5EF4-FFF2-40B4-BE49-F238E27FC236}">
                      <a16:creationId xmlns:a16="http://schemas.microsoft.com/office/drawing/2014/main" id="{10F19BC4-95E4-6274-82A6-BCAB6D22BD90}"/>
                    </a:ext>
                  </a:extLst>
                </p:cNvPr>
                <p:cNvCxnSpPr/>
                <p:nvPr/>
              </p:nvCxnSpPr>
              <p:spPr>
                <a:xfrm flipV="1">
                  <a:off x="1083537" y="1442955"/>
                  <a:ext cx="635725" cy="780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27">
                  <a:extLst>
                    <a:ext uri="{FF2B5EF4-FFF2-40B4-BE49-F238E27FC236}">
                      <a16:creationId xmlns:a16="http://schemas.microsoft.com/office/drawing/2014/main" id="{AA1184EC-7805-8194-3C5C-58B686046DCD}"/>
                    </a:ext>
                  </a:extLst>
                </p:cNvPr>
                <p:cNvCxnSpPr/>
                <p:nvPr/>
              </p:nvCxnSpPr>
              <p:spPr>
                <a:xfrm>
                  <a:off x="956684" y="1627950"/>
                  <a:ext cx="794327" cy="921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35">
                  <a:extLst>
                    <a:ext uri="{FF2B5EF4-FFF2-40B4-BE49-F238E27FC236}">
                      <a16:creationId xmlns:a16="http://schemas.microsoft.com/office/drawing/2014/main" id="{7BF24A9C-8102-D261-4586-BA366356B683}"/>
                    </a:ext>
                  </a:extLst>
                </p:cNvPr>
                <p:cNvCxnSpPr/>
                <p:nvPr/>
              </p:nvCxnSpPr>
              <p:spPr>
                <a:xfrm flipV="1">
                  <a:off x="1939796" y="2008509"/>
                  <a:ext cx="1282217" cy="1241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43">
                <a:extLst>
                  <a:ext uri="{FF2B5EF4-FFF2-40B4-BE49-F238E27FC236}">
                    <a16:creationId xmlns:a16="http://schemas.microsoft.com/office/drawing/2014/main" id="{535462F0-6ACA-2BC5-ABBB-4C4D17FF579B}"/>
                  </a:ext>
                </a:extLst>
              </p:cNvPr>
              <p:cNvGrpSpPr/>
              <p:nvPr/>
            </p:nvGrpSpPr>
            <p:grpSpPr>
              <a:xfrm>
                <a:off x="285420" y="1078252"/>
                <a:ext cx="2960944" cy="1109966"/>
                <a:chOff x="0" y="0"/>
                <a:chExt cx="2960944" cy="1109966"/>
              </a:xfrm>
            </p:grpSpPr>
            <p:cxnSp>
              <p:nvCxnSpPr>
                <p:cNvPr id="32" name="Straight Connector 21">
                  <a:extLst>
                    <a:ext uri="{FF2B5EF4-FFF2-40B4-BE49-F238E27FC236}">
                      <a16:creationId xmlns:a16="http://schemas.microsoft.com/office/drawing/2014/main" id="{53B2D811-A832-68DD-C33E-E1A567FDFA17}"/>
                    </a:ext>
                  </a:extLst>
                </p:cNvPr>
                <p:cNvCxnSpPr/>
                <p:nvPr/>
              </p:nvCxnSpPr>
              <p:spPr>
                <a:xfrm>
                  <a:off x="2140647" y="0"/>
                  <a:ext cx="8041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1">
                  <a:extLst>
                    <a:ext uri="{FF2B5EF4-FFF2-40B4-BE49-F238E27FC236}">
                      <a16:creationId xmlns:a16="http://schemas.microsoft.com/office/drawing/2014/main" id="{0E527DA8-CC9D-3DC8-3F0C-F70F2B2F3502}"/>
                    </a:ext>
                  </a:extLst>
                </p:cNvPr>
                <p:cNvCxnSpPr/>
                <p:nvPr/>
              </p:nvCxnSpPr>
              <p:spPr>
                <a:xfrm>
                  <a:off x="1479953" y="745263"/>
                  <a:ext cx="14809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80CD08F-A80F-5AA6-E35A-C8D869427A13}"/>
                    </a:ext>
                  </a:extLst>
                </p:cNvPr>
                <p:cNvCxnSpPr/>
                <p:nvPr/>
              </p:nvCxnSpPr>
              <p:spPr>
                <a:xfrm>
                  <a:off x="0" y="930257"/>
                  <a:ext cx="148099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8">
                  <a:extLst>
                    <a:ext uri="{FF2B5EF4-FFF2-40B4-BE49-F238E27FC236}">
                      <a16:creationId xmlns:a16="http://schemas.microsoft.com/office/drawing/2014/main" id="{14F71360-EE39-39D9-6B39-1F037E104D7C}"/>
                    </a:ext>
                  </a:extLst>
                </p:cNvPr>
                <p:cNvCxnSpPr/>
                <p:nvPr/>
              </p:nvCxnSpPr>
              <p:spPr>
                <a:xfrm>
                  <a:off x="507412" y="1109966"/>
                  <a:ext cx="96269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46">
              <a:extLst>
                <a:ext uri="{FF2B5EF4-FFF2-40B4-BE49-F238E27FC236}">
                  <a16:creationId xmlns:a16="http://schemas.microsoft.com/office/drawing/2014/main" id="{AACC635C-9D3B-4723-07F7-67CF1E855F0E}"/>
                </a:ext>
              </a:extLst>
            </p:cNvPr>
            <p:cNvGrpSpPr/>
            <p:nvPr/>
          </p:nvGrpSpPr>
          <p:grpSpPr>
            <a:xfrm>
              <a:off x="1067681" y="713550"/>
              <a:ext cx="2191636" cy="184994"/>
              <a:chOff x="0" y="0"/>
              <a:chExt cx="2191636" cy="18499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68E586F8-433D-D7A3-97C6-6A4620C50BB1}"/>
                  </a:ext>
                </a:extLst>
              </p:cNvPr>
              <p:cNvCxnSpPr/>
              <p:nvPr/>
            </p:nvCxnSpPr>
            <p:spPr>
              <a:xfrm>
                <a:off x="0" y="0"/>
                <a:ext cx="69458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55B7E4DC-5840-A37B-3BF8-32697BE71B39}"/>
                  </a:ext>
                </a:extLst>
              </p:cNvPr>
              <p:cNvCxnSpPr/>
              <p:nvPr/>
            </p:nvCxnSpPr>
            <p:spPr>
              <a:xfrm flipV="1">
                <a:off x="1881655" y="184994"/>
                <a:ext cx="309981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3ADFA4F3-A932-F8E9-7B21-ED2921CFE456}"/>
              </a:ext>
            </a:extLst>
          </p:cNvPr>
          <p:cNvGrpSpPr/>
          <p:nvPr/>
        </p:nvGrpSpPr>
        <p:grpSpPr>
          <a:xfrm>
            <a:off x="9859351" y="5559938"/>
            <a:ext cx="1860886" cy="738664"/>
            <a:chOff x="9657347" y="4973040"/>
            <a:chExt cx="1860886" cy="738664"/>
          </a:xfrm>
        </p:grpSpPr>
        <p:sp>
          <p:nvSpPr>
            <p:cNvPr id="46" name="תיבת טקסט 45">
              <a:extLst>
                <a:ext uri="{FF2B5EF4-FFF2-40B4-BE49-F238E27FC236}">
                  <a16:creationId xmlns:a16="http://schemas.microsoft.com/office/drawing/2014/main" id="{E9FC518F-50E1-65BB-361E-9F1D197C7924}"/>
                </a:ext>
              </a:extLst>
            </p:cNvPr>
            <p:cNvSpPr txBox="1"/>
            <p:nvPr/>
          </p:nvSpPr>
          <p:spPr>
            <a:xfrm>
              <a:off x="9657347" y="4973040"/>
              <a:ext cx="1860886" cy="7386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r>
                <a:rPr lang="en-US" sz="1400" b="1" dirty="0"/>
                <a:t>Removed based on</a:t>
              </a:r>
              <a:r>
                <a:rPr lang="en-US" sz="1400" dirty="0"/>
                <a:t>:</a:t>
              </a:r>
            </a:p>
            <a:p>
              <a:r>
                <a:rPr lang="en-US" sz="1400" dirty="0"/>
                <a:t>Feature </a:t>
              </a:r>
              <a:r>
                <a:rPr lang="en-US" sz="1400" dirty="0" err="1"/>
                <a:t>Corr</a:t>
              </a:r>
              <a:r>
                <a:rPr lang="en-US" sz="1400" dirty="0"/>
                <a:t> </a:t>
              </a:r>
            </a:p>
            <a:p>
              <a:r>
                <a:rPr lang="en-US" sz="1400" dirty="0"/>
                <a:t>Mann-Whitney</a:t>
              </a:r>
              <a:endParaRPr lang="he-IL" sz="1400" dirty="0"/>
            </a:p>
          </p:txBody>
        </p: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3BF86B18-A3BC-8188-D256-74EC1EAC4A10}"/>
                </a:ext>
              </a:extLst>
            </p:cNvPr>
            <p:cNvCxnSpPr/>
            <p:nvPr/>
          </p:nvCxnSpPr>
          <p:spPr>
            <a:xfrm>
              <a:off x="10948188" y="5358063"/>
              <a:ext cx="4486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9A69682F-C924-1DFE-ADD6-C11326800386}"/>
                </a:ext>
              </a:extLst>
            </p:cNvPr>
            <p:cNvCxnSpPr/>
            <p:nvPr/>
          </p:nvCxnSpPr>
          <p:spPr>
            <a:xfrm>
              <a:off x="10948188" y="5574631"/>
              <a:ext cx="448629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FF5E5AAB-A36E-8FA1-FD7D-D0A343056759}"/>
              </a:ext>
            </a:extLst>
          </p:cNvPr>
          <p:cNvSpPr txBox="1"/>
          <p:nvPr/>
        </p:nvSpPr>
        <p:spPr>
          <a:xfrm>
            <a:off x="1002703" y="5586077"/>
            <a:ext cx="3650504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   Source data          </a:t>
            </a:r>
            <a:r>
              <a:rPr lang="en-US" dirty="0">
                <a:sym typeface="Wingdings" panose="05000000000000000000" pitchFamily="2" charset="2"/>
              </a:rPr>
              <a:t>   Filtered data</a:t>
            </a:r>
            <a:endParaRPr lang="en-US" sz="2400" dirty="0"/>
          </a:p>
          <a:p>
            <a:pPr algn="ctr"/>
            <a:r>
              <a:rPr lang="en-US" sz="2400" b="1" dirty="0"/>
              <a:t>42 features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b="1" dirty="0"/>
              <a:t> 17 features</a:t>
            </a:r>
            <a:endParaRPr lang="he-IL" sz="2400" b="1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C2E38BB-1080-0D66-6D4C-7340C67E138E}"/>
              </a:ext>
            </a:extLst>
          </p:cNvPr>
          <p:cNvSpPr/>
          <p:nvPr/>
        </p:nvSpPr>
        <p:spPr>
          <a:xfrm>
            <a:off x="7769058" y="0"/>
            <a:ext cx="3064042" cy="28164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81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טקסט, צילום מסך, קבלה, גופן&#10;&#10;התיאור נוצר באופן אוטומטי">
            <a:extLst>
              <a:ext uri="{FF2B5EF4-FFF2-40B4-BE49-F238E27FC236}">
                <a16:creationId xmlns:a16="http://schemas.microsoft.com/office/drawing/2014/main" id="{6E9D305C-7AAA-E5CD-C6EA-4092C6DA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13" y="2134632"/>
            <a:ext cx="4552481" cy="17570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Basic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8A7F392-DA94-DAA4-21A8-01849747112E}"/>
              </a:ext>
            </a:extLst>
          </p:cNvPr>
          <p:cNvSpPr txBox="1"/>
          <p:nvPr/>
        </p:nvSpPr>
        <p:spPr>
          <a:xfrm>
            <a:off x="949961" y="1804599"/>
            <a:ext cx="286806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 performance</a:t>
            </a:r>
            <a:endParaRPr lang="he-IL" sz="1600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0063AA7-6C93-C6B1-33C3-5F65FBD73CAD}"/>
              </a:ext>
            </a:extLst>
          </p:cNvPr>
          <p:cNvSpPr txBox="1"/>
          <p:nvPr/>
        </p:nvSpPr>
        <p:spPr>
          <a:xfrm>
            <a:off x="949961" y="4221762"/>
            <a:ext cx="286806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Test performance</a:t>
            </a:r>
            <a:endParaRPr lang="he-IL" sz="1600" b="1" dirty="0"/>
          </a:p>
        </p:txBody>
      </p:sp>
      <p:pic>
        <p:nvPicPr>
          <p:cNvPr id="12" name="תמונה 11" descr="תמונה שמכילה טקסט, קבלה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1E041B75-31AD-020D-28AC-9C7705DC5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12" y="4613698"/>
            <a:ext cx="4552481" cy="1684904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31C7388-4993-A142-90A3-3844329E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86" y="1802129"/>
            <a:ext cx="3028547" cy="24196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361E829-A939-741E-5356-9B2572565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286" y="4391039"/>
            <a:ext cx="3120504" cy="2416391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4D6BB4A-EB28-8BD8-584A-489F5DF0A368}"/>
              </a:ext>
            </a:extLst>
          </p:cNvPr>
          <p:cNvSpPr txBox="1"/>
          <p:nvPr/>
        </p:nvSpPr>
        <p:spPr>
          <a:xfrm>
            <a:off x="9787518" y="3617709"/>
            <a:ext cx="220730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Good performances </a:t>
            </a:r>
            <a:r>
              <a:rPr lang="en-US" sz="2400" b="1" dirty="0">
                <a:sym typeface="Wingdings" panose="05000000000000000000" pitchFamily="2" charset="2"/>
              </a:rPr>
              <a:t></a:t>
            </a:r>
            <a:r>
              <a:rPr lang="en-US" sz="2400" b="1" dirty="0"/>
              <a:t> 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4143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F20E30A-5546-971F-D9AB-45A5C7A6E039}"/>
              </a:ext>
            </a:extLst>
          </p:cNvPr>
          <p:cNvSpPr txBox="1"/>
          <p:nvPr/>
        </p:nvSpPr>
        <p:spPr>
          <a:xfrm>
            <a:off x="850230" y="1700295"/>
            <a:ext cx="1015465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endParaRPr lang="he-IL" b="1" u="sng" dirty="0"/>
          </a:p>
          <a:p>
            <a:pPr algn="just">
              <a:spcAft>
                <a:spcPts val="600"/>
              </a:spcAft>
            </a:pPr>
            <a:r>
              <a:rPr lang="he-IL" b="1" u="sng" dirty="0" err="1"/>
              <a:t>Hyperparamete</a:t>
            </a:r>
            <a:r>
              <a:rPr lang="en-US" b="1" u="sng" dirty="0"/>
              <a:t>r</a:t>
            </a:r>
            <a:r>
              <a:rPr lang="he-IL" b="1" u="sng" dirty="0"/>
              <a:t> </a:t>
            </a:r>
            <a:r>
              <a:rPr lang="he-IL" b="1" u="sng" dirty="0" err="1"/>
              <a:t>optimization</a:t>
            </a:r>
            <a:r>
              <a:rPr lang="en-US" b="1" u="sng" dirty="0"/>
              <a:t>:</a:t>
            </a:r>
            <a:r>
              <a:rPr lang="he-IL" b="1" u="sng" dirty="0"/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he-IL" dirty="0" err="1"/>
              <a:t>GridSearch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no improvement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Threshold adjustment: </a:t>
            </a:r>
            <a:r>
              <a:rPr lang="en-US" dirty="0">
                <a:solidFill>
                  <a:srgbClr val="008000"/>
                </a:solidFill>
              </a:rPr>
              <a:t>improvement</a:t>
            </a:r>
            <a:r>
              <a:rPr lang="en-US" dirty="0"/>
              <a:t>- accuracy increased from 0.96 to 0.97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Looking back, was removing the features helpful?</a:t>
            </a:r>
          </a:p>
          <a:p>
            <a:pPr algn="just">
              <a:spcAft>
                <a:spcPts val="600"/>
              </a:spcAft>
            </a:pPr>
            <a:endParaRPr lang="en-US" b="1" u="sng" dirty="0"/>
          </a:p>
          <a:p>
            <a:pPr algn="just">
              <a:spcAft>
                <a:spcPts val="600"/>
              </a:spcAft>
            </a:pPr>
            <a:r>
              <a:rPr lang="en-US" b="1" u="sng" dirty="0"/>
              <a:t>Running the model on the unfiltered data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Surprisingly, we got better </a:t>
            </a:r>
            <a:r>
              <a:rPr lang="en-US" dirty="0" err="1"/>
              <a:t>performences</a:t>
            </a:r>
            <a:r>
              <a:rPr lang="en-US" dirty="0"/>
              <a:t>– an accuracy of 0.99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Too good to be true? Mean Cross-validation score: 0.98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29" name="תמונה 28" descr="תמונה שמכילה טקסט, קבלה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3BCF099-6AD7-D559-B034-6FA72A77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7" y="4736519"/>
            <a:ext cx="4901497" cy="1829181"/>
          </a:xfrm>
          <a:prstGeom prst="rect">
            <a:avLst/>
          </a:prstGeom>
        </p:spPr>
      </p:pic>
      <p:pic>
        <p:nvPicPr>
          <p:cNvPr id="31" name="תמונה 30" descr="תמונה שמכילה סרט מצויר, שחור ולבן&#10;&#10;התיאור נוצר באופן אוטומטי">
            <a:extLst>
              <a:ext uri="{FF2B5EF4-FFF2-40B4-BE49-F238E27FC236}">
                <a16:creationId xmlns:a16="http://schemas.microsoft.com/office/drawing/2014/main" id="{B60508D4-43A4-F536-DBD2-439FC3AE3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04" y="3113093"/>
            <a:ext cx="749385" cy="10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Supervised Learning- Logistic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353744"/>
                </a:solidFill>
                <a:latin typeface="Proxima Nova"/>
              </a:rPr>
              <a:t>Regression: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31BF9E0-92FC-7F4A-F7D7-60B22318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454634"/>
            <a:ext cx="8117305" cy="5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Basic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 –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049B661-6417-AC66-6B2D-66ED9F2C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9" y="1884961"/>
            <a:ext cx="3801978" cy="3019647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D578B8C0-CE55-A15E-186C-928AD624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0" y="2366962"/>
            <a:ext cx="5343525" cy="2124075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DE395E6-53A6-1B2F-F5E7-431E0B475048}"/>
              </a:ext>
            </a:extLst>
          </p:cNvPr>
          <p:cNvSpPr txBox="1"/>
          <p:nvPr/>
        </p:nvSpPr>
        <p:spPr>
          <a:xfrm>
            <a:off x="1765165" y="5407317"/>
            <a:ext cx="8438147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Quite good results, but not satisfying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performance, we will try dimensionality reduction</a:t>
            </a:r>
            <a:endParaRPr lang="he-IL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learning-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8D058FD-4A3D-32F5-C5F2-0ACC960CEB5B}"/>
              </a:ext>
            </a:extLst>
          </p:cNvPr>
          <p:cNvSpPr txBox="1"/>
          <p:nvPr/>
        </p:nvSpPr>
        <p:spPr>
          <a:xfrm>
            <a:off x="726439" y="1684906"/>
            <a:ext cx="66529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PCA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FE74C12-9DE8-8B4A-2FD0-2CC2F596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91" y="2781078"/>
            <a:ext cx="3679852" cy="271874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F3763B3-D0D4-B077-8FF7-F88D3EFD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8" y="2732409"/>
            <a:ext cx="3844024" cy="292878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AF4DA99-0150-9F31-F779-2A2D11C63CC3}"/>
              </a:ext>
            </a:extLst>
          </p:cNvPr>
          <p:cNvSpPr txBox="1"/>
          <p:nvPr/>
        </p:nvSpPr>
        <p:spPr>
          <a:xfrm>
            <a:off x="5196220" y="2439937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82FD28E-30E5-30A3-1523-4BEA0A9464E7}"/>
              </a:ext>
            </a:extLst>
          </p:cNvPr>
          <p:cNvSpPr txBox="1"/>
          <p:nvPr/>
        </p:nvSpPr>
        <p:spPr>
          <a:xfrm>
            <a:off x="5404366" y="5429228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0.79</a:t>
            </a:r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3E0C1D55-605F-90CA-DE61-8563C566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391" y="2732409"/>
            <a:ext cx="3525253" cy="2718746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9F88CCB-CD25-56B1-7BBB-8E8CEAD4B202}"/>
              </a:ext>
            </a:extLst>
          </p:cNvPr>
          <p:cNvSpPr txBox="1"/>
          <p:nvPr/>
        </p:nvSpPr>
        <p:spPr>
          <a:xfrm>
            <a:off x="9095617" y="2408729"/>
            <a:ext cx="24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=20</a:t>
            </a:r>
            <a:endParaRPr lang="he-IL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9F76042-7304-86F8-83E5-A088B75EF487}"/>
              </a:ext>
            </a:extLst>
          </p:cNvPr>
          <p:cNvSpPr txBox="1"/>
          <p:nvPr/>
        </p:nvSpPr>
        <p:spPr>
          <a:xfrm>
            <a:off x="9061303" y="5357793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0.78</a:t>
            </a:r>
            <a:endParaRPr lang="he-IL" dirty="0"/>
          </a:p>
        </p:txBody>
      </p:sp>
      <p:sp>
        <p:nvSpPr>
          <p:cNvPr id="26" name="כוכב: 5 פינות 25">
            <a:extLst>
              <a:ext uri="{FF2B5EF4-FFF2-40B4-BE49-F238E27FC236}">
                <a16:creationId xmlns:a16="http://schemas.microsoft.com/office/drawing/2014/main" id="{F8D4076F-0C1A-6DB9-CF7D-8C1E6AAC1C70}"/>
              </a:ext>
            </a:extLst>
          </p:cNvPr>
          <p:cNvSpPr/>
          <p:nvPr/>
        </p:nvSpPr>
        <p:spPr>
          <a:xfrm>
            <a:off x="522736" y="4392678"/>
            <a:ext cx="379836" cy="347187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כוכב: 5 פינות 26">
            <a:extLst>
              <a:ext uri="{FF2B5EF4-FFF2-40B4-BE49-F238E27FC236}">
                <a16:creationId xmlns:a16="http://schemas.microsoft.com/office/drawing/2014/main" id="{F04ED415-BA47-6FB8-C183-AC25E3E5F994}"/>
              </a:ext>
            </a:extLst>
          </p:cNvPr>
          <p:cNvSpPr/>
          <p:nvPr/>
        </p:nvSpPr>
        <p:spPr>
          <a:xfrm>
            <a:off x="1980808" y="2809269"/>
            <a:ext cx="379836" cy="347187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F4E3463-1B1D-93A4-F24F-6620722D8D5A}"/>
              </a:ext>
            </a:extLst>
          </p:cNvPr>
          <p:cNvSpPr txBox="1"/>
          <p:nvPr/>
        </p:nvSpPr>
        <p:spPr>
          <a:xfrm>
            <a:off x="902571" y="6105859"/>
            <a:ext cx="10339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major changes</a:t>
            </a:r>
          </a:p>
          <a:p>
            <a:pPr algn="ctr"/>
            <a:r>
              <a:rPr lang="en-US" b="1" dirty="0"/>
              <a:t>Let`s try to use a non-linear approach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270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4" grpId="0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Improved Machine Learning Model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Unsupervised learning- KMeans model</a:t>
            </a:r>
            <a:endParaRPr lang="he-IL" sz="3200" b="1" dirty="0">
              <a:solidFill>
                <a:srgbClr val="353744"/>
              </a:solidFill>
              <a:latin typeface="Proxima Nova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8D058FD-4A3D-32F5-C5F2-0ACC960CEB5B}"/>
              </a:ext>
            </a:extLst>
          </p:cNvPr>
          <p:cNvSpPr txBox="1"/>
          <p:nvPr/>
        </p:nvSpPr>
        <p:spPr>
          <a:xfrm>
            <a:off x="726438" y="1684906"/>
            <a:ext cx="50692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UMAP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F4E3463-1B1D-93A4-F24F-6620722D8D5A}"/>
              </a:ext>
            </a:extLst>
          </p:cNvPr>
          <p:cNvSpPr txBox="1"/>
          <p:nvPr/>
        </p:nvSpPr>
        <p:spPr>
          <a:xfrm>
            <a:off x="902571" y="6105859"/>
            <a:ext cx="103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Better results, best results for t-SNE</a:t>
            </a:r>
            <a:endParaRPr lang="he-IL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9F66E1E-CDB2-4B9A-9F5F-738FF701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40"/>
          <a:stretch/>
        </p:blipFill>
        <p:spPr>
          <a:xfrm>
            <a:off x="1323593" y="2393057"/>
            <a:ext cx="3531362" cy="3240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7CA47A5-7D6A-1771-BA83-DA87D08A7943}"/>
              </a:ext>
            </a:extLst>
          </p:cNvPr>
          <p:cNvSpPr txBox="1"/>
          <p:nvPr/>
        </p:nvSpPr>
        <p:spPr>
          <a:xfrm>
            <a:off x="2186238" y="2114976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ECA0158-ECFB-01E8-1E38-7535A7A49FE7}"/>
              </a:ext>
            </a:extLst>
          </p:cNvPr>
          <p:cNvSpPr txBox="1"/>
          <p:nvPr/>
        </p:nvSpPr>
        <p:spPr>
          <a:xfrm>
            <a:off x="2346902" y="5564450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0.91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416F912-FB55-FBF9-6FE4-E440AD2686AA}"/>
              </a:ext>
            </a:extLst>
          </p:cNvPr>
          <p:cNvSpPr txBox="1"/>
          <p:nvPr/>
        </p:nvSpPr>
        <p:spPr>
          <a:xfrm>
            <a:off x="6271041" y="1666871"/>
            <a:ext cx="50692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53744"/>
                </a:solidFill>
                <a:latin typeface="Proxima Nova"/>
                <a:ea typeface="+mj-ea"/>
                <a:cs typeface="+mj-cs"/>
              </a:rPr>
              <a:t>Dimensionality reduction with t-SNE </a:t>
            </a:r>
            <a:endParaRPr lang="he-IL" sz="2000" b="1" dirty="0">
              <a:solidFill>
                <a:srgbClr val="353744"/>
              </a:solidFill>
              <a:latin typeface="Proxima Nova"/>
              <a:ea typeface="+mj-ea"/>
              <a:cs typeface="+mj-cs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693BE881-CC36-8D23-9E5E-079C46FBCC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4" y="2371196"/>
            <a:ext cx="3531362" cy="3231762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355B360-D882-8312-2E55-20B7D110E296}"/>
              </a:ext>
            </a:extLst>
          </p:cNvPr>
          <p:cNvSpPr txBox="1"/>
          <p:nvPr/>
        </p:nvSpPr>
        <p:spPr>
          <a:xfrm>
            <a:off x="7856122" y="2142341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n_components</a:t>
            </a:r>
            <a:r>
              <a:rPr lang="en-US" dirty="0"/>
              <a:t>=2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34A91596-8F46-5C65-1461-782AE51AC489}"/>
              </a:ext>
            </a:extLst>
          </p:cNvPr>
          <p:cNvSpPr txBox="1"/>
          <p:nvPr/>
        </p:nvSpPr>
        <p:spPr>
          <a:xfrm>
            <a:off x="7899647" y="5529156"/>
            <a:ext cx="21496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= 0.96</a:t>
            </a:r>
            <a:endParaRPr lang="he-IL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19F2C5F4-0CE9-2650-7990-52ED450D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6"/>
          <a:stretch/>
        </p:blipFill>
        <p:spPr>
          <a:xfrm>
            <a:off x="10969361" y="2539506"/>
            <a:ext cx="443872" cy="30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7" grpId="0"/>
      <p:bldP spid="10" grpId="0"/>
      <p:bldP spid="13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Summary of work process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Workflow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FE8BA7A-55F5-45EF-FE9C-99508342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207"/>
            <a:ext cx="12083738" cy="33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977444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ML approaches yielded good results. supervised and unsupervised</a:t>
            </a:r>
          </a:p>
          <a:p>
            <a:pPr lvl="1" algn="just">
              <a:lnSpc>
                <a:spcPct val="17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achieved an accuracy of 98%  using the logistic regression model with optimized conditions</a:t>
            </a:r>
          </a:p>
          <a:p>
            <a:pPr lvl="1" algn="just">
              <a:lnSpc>
                <a:spcPct val="17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We used the K-Means and compared different approaches to dimensionality reduction (PCA, UMAP, t-SNE). We achieved 96% accuracy with t-SNE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the results indicate that the data is informative and allows us to classify neurons according to their electrical activity into the type of function they perform (excitatory / inhibitory)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Final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007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94B9-6080-4129-800E-BCBEDB26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-10338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Overview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7421-8686-4A98-888A-B5E72377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63" y="2042626"/>
            <a:ext cx="2166175" cy="426274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Neuron</a:t>
            </a:r>
            <a:endParaRPr lang="he-I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A5F61-068E-01D1-9AE9-8F5705B98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" t="914" r="20377" b="1371"/>
          <a:stretch/>
        </p:blipFill>
        <p:spPr>
          <a:xfrm>
            <a:off x="4237077" y="2786837"/>
            <a:ext cx="3493626" cy="231038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Nerve cell">
                <a:extLst>
                  <a:ext uri="{FF2B5EF4-FFF2-40B4-BE49-F238E27FC236}">
                    <a16:creationId xmlns:a16="http://schemas.microsoft.com/office/drawing/2014/main" id="{BD39C509-5A7B-B4E1-4471-3E2FB0D627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106364"/>
                  </p:ext>
                </p:extLst>
              </p:nvPr>
            </p:nvGraphicFramePr>
            <p:xfrm rot="16723795">
              <a:off x="1064249" y="1431207"/>
              <a:ext cx="1980591" cy="3332723"/>
            </p:xfrm>
            <a:graphic>
              <a:graphicData uri="http://schemas.microsoft.com/office/drawing/2017/model3d">
                <am3d:model3d r:embed="rId4">
                  <am3d:spPr>
                    <a:xfrm rot="16723795">
                      <a:off x="0" y="0"/>
                      <a:ext cx="1980591" cy="3332723"/>
                    </a:xfrm>
                    <a:prstGeom prst="rect">
                      <a:avLst/>
                    </a:prstGeom>
                  </am3d:spPr>
                  <am3d:camera>
                    <am3d:pos x="0" y="0" z="54115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67511" d="1000000"/>
                    <am3d:preTrans dx="-1230588" dy="-28580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87161" ay="-49977" az="1892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21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Nerve cell">
                <a:extLst>
                  <a:ext uri="{FF2B5EF4-FFF2-40B4-BE49-F238E27FC236}">
                    <a16:creationId xmlns:a16="http://schemas.microsoft.com/office/drawing/2014/main" id="{BD39C509-5A7B-B4E1-4471-3E2FB0D627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723795">
                <a:off x="1064249" y="1431207"/>
                <a:ext cx="1980591" cy="333272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F6337F-4271-C8C3-A17E-C00416034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381"/>
          <a:stretch/>
        </p:blipFill>
        <p:spPr>
          <a:xfrm>
            <a:off x="567363" y="3988446"/>
            <a:ext cx="2449657" cy="21012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97984E-1C28-235C-076E-6A5A43F85E7D}"/>
              </a:ext>
            </a:extLst>
          </p:cNvPr>
          <p:cNvSpPr txBox="1">
            <a:spLocks/>
          </p:cNvSpPr>
          <p:nvPr/>
        </p:nvSpPr>
        <p:spPr>
          <a:xfrm>
            <a:off x="4416629" y="2042626"/>
            <a:ext cx="3134522" cy="6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Synapse</a:t>
            </a:r>
            <a:endParaRPr lang="he-IL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CA385-195D-4007-6758-DB8351428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951" y="2698717"/>
            <a:ext cx="2560904" cy="23985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C41F1D-EAA1-E61E-A244-3436F79B9B04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Neuronal communication- electrochemical signaling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9FAB902-495C-D3DB-5068-39D8C555AC7D}"/>
              </a:ext>
            </a:extLst>
          </p:cNvPr>
          <p:cNvSpPr txBox="1">
            <a:spLocks/>
          </p:cNvSpPr>
          <p:nvPr/>
        </p:nvSpPr>
        <p:spPr>
          <a:xfrm>
            <a:off x="8219278" y="2042626"/>
            <a:ext cx="3134522" cy="6032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Excitation (+) / Inhibition (-) 	 	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4880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D8DC-E038-452C-8338-C5757A33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8825"/>
            <a:ext cx="10515600" cy="369125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“Allen cell type.” https://celltypes.brain-map.org/data?donor__species=Mus musculus</a:t>
            </a:r>
          </a:p>
          <a:p>
            <a:r>
              <a:rPr lang="en-US" sz="2000" b="0" i="0" dirty="0" err="1">
                <a:solidFill>
                  <a:srgbClr val="222222"/>
                </a:solidFill>
                <a:effectLst/>
              </a:rPr>
              <a:t>Armañanzas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R., &amp; Ascoli, G. A. (2015). Towards the automatic classification of neurons.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Trends in neurosciences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38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(5), 307-318.‏</a:t>
            </a:r>
          </a:p>
          <a:p>
            <a:r>
              <a:rPr lang="en-US" sz="2000" b="0" i="0" dirty="0" err="1">
                <a:solidFill>
                  <a:srgbClr val="222222"/>
                </a:solidFill>
                <a:effectLst/>
              </a:rPr>
              <a:t>Becchetti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Gullo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F., Bruno, G.,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Dossi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E.,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Lecchi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M.,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Wanke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E. (2012). Exact distinction of excitatory and inhibitory neurons in neural networks: a study with GFP-GAD67 neurons optically and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electrophysiologically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recognized on multielectrode arrays.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Frontiers in neural circuits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6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63.‏</a:t>
            </a:r>
            <a:endParaRPr lang="en-US" sz="2000" dirty="0"/>
          </a:p>
          <a:p>
            <a:r>
              <a:rPr lang="en-US" sz="2000" b="0" i="0" dirty="0">
                <a:solidFill>
                  <a:srgbClr val="222222"/>
                </a:solidFill>
                <a:effectLst/>
              </a:rPr>
              <a:t>Oliveira, A. M., Coelho, L., Carvalho, E., Ferreira-Pinto, M. J., Vaz, R., &amp; Aguiar, P. (2023). Machine learning for adaptive deep brain stimulation in Parkinson’s disease: closing the loop.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Journal of Neurology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1-14.‏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</a:rPr>
              <a:t>Petroff, O. A. (2002). Book review: GABA and glutamate in the human brain.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The Neuroscientist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(6), 562-573.‏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F96AAA-9050-874F-2AA9-8E32862BE932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353744"/>
                </a:solidFill>
                <a:latin typeface="Proxima Nova"/>
              </a:rPr>
              <a:t>References</a:t>
            </a:r>
            <a:endParaRPr lang="en-US" sz="3200" b="1" dirty="0">
              <a:solidFill>
                <a:srgbClr val="353744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rain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BCEA5C8C-063E-0301-C1B5-14A9AC413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647" t="3495" r="10359" b="2688"/>
          <a:stretch/>
        </p:blipFill>
        <p:spPr>
          <a:xfrm>
            <a:off x="8342605" y="4178461"/>
            <a:ext cx="3849395" cy="26683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C41F1D-EAA1-E61E-A244-3436F79B9B04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Neuron type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B5A58-C38D-AB8A-C60C-F876A3E2D3F0}"/>
              </a:ext>
            </a:extLst>
          </p:cNvPr>
          <p:cNvSpPr txBox="1"/>
          <p:nvPr/>
        </p:nvSpPr>
        <p:spPr>
          <a:xfrm>
            <a:off x="726439" y="1976591"/>
            <a:ext cx="991069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Classification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 of neuron types based on their electrical activity patterns- why?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ssential for understanding complex brain processes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effectLst/>
              </a:rPr>
              <a:t>May provide a basis for detecting healthy or diseased neurons in the future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 important milestone for the development of different therapeutic strategies (e.g., Parkinson’s disease)</a:t>
            </a: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BADA24-2A39-761D-50DB-04AB2AC1F6D9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Motivation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3A8086-5A1B-509A-B643-3926670F6763}"/>
              </a:ext>
            </a:extLst>
          </p:cNvPr>
          <p:cNvSpPr txBox="1">
            <a:spLocks/>
          </p:cNvSpPr>
          <p:nvPr/>
        </p:nvSpPr>
        <p:spPr>
          <a:xfrm>
            <a:off x="5828561" y="1206940"/>
            <a:ext cx="399037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BADA24-2A39-761D-50DB-04AB2AC1F6D9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Related Work</a:t>
            </a: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E0E83-C922-6352-10D6-8425F5F3F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2" r="14154" b="56645"/>
          <a:stretch/>
        </p:blipFill>
        <p:spPr>
          <a:xfrm rot="21178970">
            <a:off x="397529" y="740350"/>
            <a:ext cx="6618830" cy="1298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93C7-E083-30D7-E1BD-C31D009E1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" t="9516"/>
          <a:stretch/>
        </p:blipFill>
        <p:spPr>
          <a:xfrm rot="199644">
            <a:off x="5030478" y="1453141"/>
            <a:ext cx="6676475" cy="210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E42FA-536B-1553-5F0D-B42C8BD5A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48859">
            <a:off x="464645" y="2498160"/>
            <a:ext cx="4690860" cy="14516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87BFE-8BFA-6D9C-211F-7015D2EAD2EB}"/>
              </a:ext>
            </a:extLst>
          </p:cNvPr>
          <p:cNvGrpSpPr/>
          <p:nvPr/>
        </p:nvGrpSpPr>
        <p:grpSpPr>
          <a:xfrm>
            <a:off x="259610" y="3982764"/>
            <a:ext cx="5836389" cy="1694062"/>
            <a:chOff x="176177" y="4028714"/>
            <a:chExt cx="5836389" cy="16940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A5ADB6-3125-5D87-445D-8318DBCB7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1" t="869" r="3201" b="45094"/>
            <a:stretch/>
          </p:blipFill>
          <p:spPr bwMode="auto">
            <a:xfrm rot="21148859">
              <a:off x="176177" y="4028714"/>
              <a:ext cx="5836389" cy="131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D0335-D523-987C-4EDC-19C8BE3426B3}"/>
                </a:ext>
              </a:extLst>
            </p:cNvPr>
            <p:cNvSpPr/>
            <p:nvPr/>
          </p:nvSpPr>
          <p:spPr>
            <a:xfrm>
              <a:off x="439838" y="5602147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762105-5D59-082A-1FF5-6E5580E1000A}"/>
                </a:ext>
              </a:extLst>
            </p:cNvPr>
            <p:cNvSpPr/>
            <p:nvPr/>
          </p:nvSpPr>
          <p:spPr>
            <a:xfrm>
              <a:off x="2321529" y="5356168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AD6749-4774-CC0B-1FC8-14DC63F3E10C}"/>
                </a:ext>
              </a:extLst>
            </p:cNvPr>
            <p:cNvSpPr/>
            <p:nvPr/>
          </p:nvSpPr>
          <p:spPr>
            <a:xfrm>
              <a:off x="4075897" y="5110189"/>
              <a:ext cx="286601" cy="120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B7391-D565-CCA5-CF3F-1BB590076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251">
            <a:off x="5331520" y="3953791"/>
            <a:ext cx="573073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39" y="2244959"/>
            <a:ext cx="6299394" cy="3747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0000"/>
                </a:solidFill>
              </a:rPr>
              <a:t>Considerations: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Which features are relevant for classification?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Which ML approach should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Initial Questions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2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Can we distinguish neuron type- inhibitory or excitatory- based on its electrical activity?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B18FA-A0A9-2256-4F3B-6D9736AC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75"/>
          <a:stretch/>
        </p:blipFill>
        <p:spPr>
          <a:xfrm>
            <a:off x="7564952" y="4423808"/>
            <a:ext cx="3913387" cy="156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E652B-4B80-FE3E-3126-E4AA4076F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8"/>
          <a:stretch/>
        </p:blipFill>
        <p:spPr>
          <a:xfrm>
            <a:off x="7438666" y="2547974"/>
            <a:ext cx="4057789" cy="1612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06630-6322-DF55-24E6-D6525B4243F4}"/>
              </a:ext>
            </a:extLst>
          </p:cNvPr>
          <p:cNvSpPr txBox="1"/>
          <p:nvPr/>
        </p:nvSpPr>
        <p:spPr>
          <a:xfrm>
            <a:off x="8198025" y="2265227"/>
            <a:ext cx="27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Inhibitory- GABAergic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5BC59-803B-1418-B22C-99C5FF4361C4}"/>
              </a:ext>
            </a:extLst>
          </p:cNvPr>
          <p:cNvSpPr txBox="1"/>
          <p:nvPr/>
        </p:nvSpPr>
        <p:spPr>
          <a:xfrm>
            <a:off x="8198026" y="4269358"/>
            <a:ext cx="27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Excitatory- Glutamatergic</a:t>
            </a:r>
          </a:p>
        </p:txBody>
      </p:sp>
    </p:spTree>
    <p:extLst>
      <p:ext uri="{BB962C8B-B14F-4D97-AF65-F5344CB8AC3E}">
        <p14:creationId xmlns:p14="http://schemas.microsoft.com/office/powerpoint/2010/main" val="25632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8A3-BD7B-CB8F-CAFF-882EFC8F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049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Taken from </a:t>
            </a:r>
            <a:r>
              <a:rPr lang="en-US" sz="2400" b="0" dirty="0">
                <a:solidFill>
                  <a:srgbClr val="000000"/>
                </a:solidFill>
                <a:effectLst/>
                <a:hlinkClick r:id="rId3"/>
              </a:rPr>
              <a:t>Allen cell-type 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website (</a:t>
            </a:r>
            <a:r>
              <a:rPr lang="en-US" sz="2400" dirty="0">
                <a:solidFill>
                  <a:srgbClr val="000000"/>
                </a:solidFill>
              </a:rPr>
              <a:t>o</a:t>
            </a:r>
            <a:r>
              <a:rPr lang="en-US" sz="2400" b="0" dirty="0">
                <a:solidFill>
                  <a:srgbClr val="000000"/>
                </a:solidFill>
                <a:effectLst/>
              </a:rPr>
              <a:t>pen source)</a:t>
            </a:r>
          </a:p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Electrical recordings of mice cortical neurons’ activity + Neuron properties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</a:rPr>
              <a:t>The electrical activity of the neurons in response to four different types of electrical stimulation was recorded</a:t>
            </a:r>
          </a:p>
          <a:p>
            <a:pPr algn="just"/>
            <a:r>
              <a:rPr lang="en-US" sz="2400" b="0" dirty="0">
                <a:solidFill>
                  <a:srgbClr val="000000"/>
                </a:solidFill>
                <a:effectLst/>
              </a:rPr>
              <a:t>Raw data: voltage as a function of time </a:t>
            </a:r>
            <a:r>
              <a:rPr lang="en-US" sz="2400" b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 Tabular data: activity features </a:t>
            </a:r>
          </a:p>
          <a:p>
            <a:pPr algn="just"/>
            <a:endParaRPr lang="en-US" sz="24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algn="just"/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pPr algn="just"/>
            <a:endParaRPr lang="en-US" sz="2400" b="0" dirty="0">
              <a:solidFill>
                <a:srgbClr val="000000"/>
              </a:solidFill>
              <a:effectLst/>
              <a:sym typeface="Wingdings" panose="05000000000000000000" pitchFamily="2" charset="2"/>
            </a:endParaRPr>
          </a:p>
          <a:p>
            <a:endParaRPr lang="en-US" sz="2400" b="0" dirty="0">
              <a:solidFill>
                <a:srgbClr val="000000"/>
              </a:solidFill>
              <a:effectLst/>
            </a:endParaRPr>
          </a:p>
          <a:p>
            <a:endParaRPr lang="en-US" sz="24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Data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19641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Source and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D3835-BDF4-A999-EE2C-C1438E12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96" y="3324658"/>
            <a:ext cx="4874126" cy="3323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702403-6A01-B393-B562-D9534F7D5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867"/>
          <a:stretch/>
        </p:blipFill>
        <p:spPr>
          <a:xfrm>
            <a:off x="726439" y="5048944"/>
            <a:ext cx="6562257" cy="14660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52CEBD-863C-D5A7-EB3B-82F3EACF4A76}"/>
              </a:ext>
            </a:extLst>
          </p:cNvPr>
          <p:cNvGrpSpPr/>
          <p:nvPr/>
        </p:nvGrpSpPr>
        <p:grpSpPr>
          <a:xfrm>
            <a:off x="8078877" y="1563757"/>
            <a:ext cx="3386684" cy="1450395"/>
            <a:chOff x="7545478" y="1600823"/>
            <a:chExt cx="4270166" cy="17673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7B7962-F503-F3F7-6326-211B77A50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2" r="63593" b="51277"/>
            <a:stretch/>
          </p:blipFill>
          <p:spPr>
            <a:xfrm>
              <a:off x="7545478" y="1601836"/>
              <a:ext cx="2196213" cy="17663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0E17CA-0383-49F2-6947-0D7874B9A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2" t="48375" r="63593"/>
            <a:stretch/>
          </p:blipFill>
          <p:spPr>
            <a:xfrm>
              <a:off x="9741691" y="1600823"/>
              <a:ext cx="2073953" cy="1767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4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Data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19641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Data description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42858-003C-FD40-5286-AFE2993B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96"/>
            <a:ext cx="10515600" cy="1447662"/>
          </a:xfrm>
        </p:spPr>
        <p:txBody>
          <a:bodyPr numCol="3">
            <a:normAutofit/>
          </a:bodyPr>
          <a:lstStyle/>
          <a:p>
            <a:r>
              <a:rPr lang="en-US" sz="2400" dirty="0"/>
              <a:t>45 Features: </a:t>
            </a:r>
          </a:p>
          <a:p>
            <a:pPr lvl="1"/>
            <a:r>
              <a:rPr lang="en-US" sz="2000" dirty="0"/>
              <a:t>4 categorial</a:t>
            </a:r>
          </a:p>
          <a:p>
            <a:pPr lvl="1"/>
            <a:r>
              <a:rPr lang="en-US" sz="2000" dirty="0"/>
              <a:t>41 numerical</a:t>
            </a:r>
          </a:p>
          <a:p>
            <a:r>
              <a:rPr lang="en-US" sz="2400" dirty="0"/>
              <a:t>Binary label:</a:t>
            </a:r>
          </a:p>
          <a:p>
            <a:pPr lvl="1"/>
            <a:r>
              <a:rPr lang="en-US" sz="2000" dirty="0"/>
              <a:t>GABAergic (inhibitory)</a:t>
            </a:r>
          </a:p>
          <a:p>
            <a:pPr lvl="1"/>
            <a:r>
              <a:rPr lang="en-US" sz="2000" dirty="0"/>
              <a:t>Glutamatergic (excitatory)</a:t>
            </a:r>
          </a:p>
          <a:p>
            <a:r>
              <a:rPr lang="en-US" sz="2400" dirty="0"/>
              <a:t>1424 observations</a:t>
            </a:r>
            <a:endParaRPr lang="en-US" sz="22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C0DF5-949F-F248-A88A-0535FF02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175653"/>
            <a:ext cx="10369393" cy="18371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23461-2D44-B4D2-DEFA-A000068D1148}"/>
              </a:ext>
            </a:extLst>
          </p:cNvPr>
          <p:cNvSpPr txBox="1">
            <a:spLocks/>
          </p:cNvSpPr>
          <p:nvPr/>
        </p:nvSpPr>
        <p:spPr>
          <a:xfrm>
            <a:off x="838200" y="3319670"/>
            <a:ext cx="10515600" cy="144766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ADC99AD-1AAB-8A7B-D10F-A8347EB6CC96}"/>
              </a:ext>
            </a:extLst>
          </p:cNvPr>
          <p:cNvSpPr txBox="1">
            <a:spLocks/>
          </p:cNvSpPr>
          <p:nvPr/>
        </p:nvSpPr>
        <p:spPr>
          <a:xfrm>
            <a:off x="838199" y="5059248"/>
            <a:ext cx="9186187" cy="316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Cleanup: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missing values detection &amp; mean imputation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7F8A-5804-DA80-E262-C0A28645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045" y="5199209"/>
            <a:ext cx="4543755" cy="16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Descriptive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93989-E004-67C4-149D-CFACFE0CD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1"/>
          <a:stretch/>
        </p:blipFill>
        <p:spPr>
          <a:xfrm>
            <a:off x="2980510" y="1521266"/>
            <a:ext cx="2471783" cy="2016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0F901-B385-A47D-8A65-6AE3D724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7" y="1503934"/>
            <a:ext cx="2422488" cy="2049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D4A61-D390-61AE-DAA7-4E98CC9A0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709" y="1412149"/>
            <a:ext cx="4969974" cy="1745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807B5-4D68-9463-16E9-733064805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00" y="3997961"/>
            <a:ext cx="3593300" cy="2332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91E2B-CD28-57DA-A8F3-E5DE3E8F1132}"/>
              </a:ext>
            </a:extLst>
          </p:cNvPr>
          <p:cNvSpPr txBox="1"/>
          <p:nvPr/>
        </p:nvSpPr>
        <p:spPr>
          <a:xfrm>
            <a:off x="819816" y="3500644"/>
            <a:ext cx="464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Most features are not normally distributed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7F0E9-DBAD-ABC9-1865-C8CEF03A65E5}"/>
              </a:ext>
            </a:extLst>
          </p:cNvPr>
          <p:cNvSpPr txBox="1"/>
          <p:nvPr/>
        </p:nvSpPr>
        <p:spPr>
          <a:xfrm>
            <a:off x="6847351" y="3293528"/>
            <a:ext cx="48098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Extreme outliers were removed (~11.9% of the data)</a:t>
            </a:r>
          </a:p>
          <a:p>
            <a:pPr lvl="1" algn="ctr"/>
            <a:r>
              <a:rPr lang="en-US" sz="1400" dirty="0"/>
              <a:t>1254 observations remained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456AF-B395-447E-9922-6E315F06F76A}"/>
              </a:ext>
            </a:extLst>
          </p:cNvPr>
          <p:cNvSpPr txBox="1"/>
          <p:nvPr/>
        </p:nvSpPr>
        <p:spPr>
          <a:xfrm>
            <a:off x="1192046" y="6250228"/>
            <a:ext cx="3424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Two label groups are similar in size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021F2E-3073-F380-8FCB-2B84931807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461" r="46220"/>
          <a:stretch/>
        </p:blipFill>
        <p:spPr>
          <a:xfrm>
            <a:off x="7457276" y="3832805"/>
            <a:ext cx="3347100" cy="24610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49B9C8-402A-4B8F-F256-796AAE0A279B}"/>
              </a:ext>
            </a:extLst>
          </p:cNvPr>
          <p:cNvSpPr txBox="1"/>
          <p:nvPr/>
        </p:nvSpPr>
        <p:spPr>
          <a:xfrm>
            <a:off x="7540093" y="6263535"/>
            <a:ext cx="3424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Categorial features with perfect correlation to the label were removed</a:t>
            </a:r>
          </a:p>
        </p:txBody>
      </p:sp>
    </p:spTree>
    <p:extLst>
      <p:ext uri="{BB962C8B-B14F-4D97-AF65-F5344CB8AC3E}">
        <p14:creationId xmlns:p14="http://schemas.microsoft.com/office/powerpoint/2010/main" val="27633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4A09BB-C547-5083-53C5-887742B8A3B5}"/>
              </a:ext>
            </a:extLst>
          </p:cNvPr>
          <p:cNvSpPr txBox="1">
            <a:spLocks/>
          </p:cNvSpPr>
          <p:nvPr/>
        </p:nvSpPr>
        <p:spPr>
          <a:xfrm>
            <a:off x="726439" y="-10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Exploratory Data Analysis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  <a:latin typeface="Proxima Nova"/>
              </a:rPr>
            </a:br>
            <a:endParaRPr lang="he-IL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2792FF-477E-941E-EA2F-39D64041E401}"/>
              </a:ext>
            </a:extLst>
          </p:cNvPr>
          <p:cNvSpPr txBox="1">
            <a:spLocks/>
          </p:cNvSpPr>
          <p:nvPr/>
        </p:nvSpPr>
        <p:spPr>
          <a:xfrm>
            <a:off x="726439" y="559398"/>
            <a:ext cx="11089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53744"/>
                </a:solidFill>
                <a:latin typeface="Proxima Nova"/>
              </a:rPr>
              <a:t>Correlations in the data- between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9D950-057C-7B74-6E58-0AC7991F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37" y="1607378"/>
            <a:ext cx="10362008" cy="5250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16D8D-08C0-1810-8D03-36D6B150B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198" y="1884961"/>
            <a:ext cx="3653182" cy="1813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57CC38-4832-736D-9CAF-C31772E3CBCB}"/>
              </a:ext>
            </a:extLst>
          </p:cNvPr>
          <p:cNvSpPr txBox="1"/>
          <p:nvPr/>
        </p:nvSpPr>
        <p:spPr>
          <a:xfrm>
            <a:off x="6807545" y="3637248"/>
            <a:ext cx="464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Most correlated features (r &gt; 0.9)</a:t>
            </a:r>
          </a:p>
        </p:txBody>
      </p:sp>
    </p:spTree>
    <p:extLst>
      <p:ext uri="{BB962C8B-B14F-4D97-AF65-F5344CB8AC3E}">
        <p14:creationId xmlns:p14="http://schemas.microsoft.com/office/powerpoint/2010/main" val="38582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862</Words>
  <Application>Microsoft Office PowerPoint</Application>
  <PresentationFormat>Widescreen</PresentationFormat>
  <Paragraphs>150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Proxima Nova</vt:lpstr>
      <vt:lpstr>Office Theme</vt:lpstr>
      <vt:lpstr>Classification of Neurons and their Function in Biological Networks  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דפנה לבנברג</cp:lastModifiedBy>
  <cp:revision>5</cp:revision>
  <dcterms:created xsi:type="dcterms:W3CDTF">2023-08-13T15:33:41Z</dcterms:created>
  <dcterms:modified xsi:type="dcterms:W3CDTF">2023-09-18T18:00:34Z</dcterms:modified>
</cp:coreProperties>
</file>